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97af16214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97af1621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98209f24a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8209f2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98209f24a_2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98209f24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97af16214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97af1621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97af16214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97af1621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c6f73a04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9806bf4d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9806bf4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9806bf4d6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9806bf4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9806bf4d6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9806bf4d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9806bf4d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806bf4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98209f24a_2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98209f24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8209f24a_2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8209f24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98209f24a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98209f24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98209f24a_2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98209f24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98209f24a_2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98209f24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98209f24a_2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98209f24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97af1621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97af16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97af16214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97af162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98209f24a_3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98209f24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97af16214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97af1621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97af16214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97af162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97af16214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97af162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97af16214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97af1621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5661233"/>
            <a:ext cx="897600" cy="11967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5661167"/>
            <a:ext cx="897600" cy="11967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2425700"/>
            <a:ext cx="8222100" cy="12447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3718840"/>
            <a:ext cx="8222100" cy="57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678033"/>
            <a:ext cx="8222100" cy="2618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4406167"/>
            <a:ext cx="82221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753800"/>
            <a:ext cx="8222100" cy="1350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2247900"/>
            <a:ext cx="9144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2248000"/>
            <a:ext cx="9144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2247900"/>
            <a:ext cx="9144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2248000"/>
            <a:ext cx="9144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2558767"/>
            <a:ext cx="3999900" cy="361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2558767"/>
            <a:ext cx="3999900" cy="361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875100"/>
            <a:ext cx="9144000" cy="5982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875133"/>
            <a:ext cx="9144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21800"/>
            <a:ext cx="8826600" cy="803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33"/>
            <a:ext cx="58674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98100" y="3374700"/>
            <a:ext cx="6858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651000"/>
            <a:ext cx="62271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089325" y="3375050"/>
            <a:ext cx="68571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3705956"/>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100"/>
            <a:ext cx="9144000" cy="6261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6163733"/>
            <a:ext cx="9144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6262433"/>
            <a:ext cx="8382000" cy="595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6260831"/>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984967"/>
            <a:ext cx="8222100" cy="1023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2558767"/>
            <a:ext cx="8222100" cy="3613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6260831"/>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hyperlink" Target="https://github.com/daliagachc/flexpart_management/blob/master/flexpart_management/notebooks/run_2019-06-10_11-10-03_/flex_output_4%20cluster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github.com/daliagachc/flexpart_management/blob/master/flexpart_management/notebooks/run_2019-06-10_11-10-03_/flex_output_15_clusters.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github.com/daliagachc/flexpart_management/blob/master/flexpart_management/notebooks/run_2019-06-10_11-10-03_/lapaz_cluster_15.ipynb" TargetMode="External"/><Relationship Id="rId4" Type="http://schemas.openxmlformats.org/officeDocument/2006/relationships/image" Target="../media/image12.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github.com/daliagachc/flexpart_management/blob/master/flexpart_management/notebooks/run_2019-06-10_11-10-03_/lapaz_cluster_15.ipynb" TargetMode="External"/><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github.com/daliagachc/flexpart_management/blob/master/flexpart_management/notebooks/run_2019-06-10_11-10-03_/lapaz_cluster_15.ipynb" TargetMode="External"/><Relationship Id="rId4" Type="http://schemas.openxmlformats.org/officeDocument/2006/relationships/image" Target="../media/image7.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gif"/><Relationship Id="rId4" Type="http://schemas.openxmlformats.org/officeDocument/2006/relationships/image" Target="../media/image18.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425700"/>
            <a:ext cx="8222100" cy="12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WRF - FLEXPART simulations for Chacaltaya (CHC)</a:t>
            </a:r>
            <a:endParaRPr/>
          </a:p>
        </p:txBody>
      </p:sp>
      <p:sp>
        <p:nvSpPr>
          <p:cNvPr id="68" name="Google Shape;68;p13"/>
          <p:cNvSpPr txBox="1"/>
          <p:nvPr>
            <p:ph idx="1" type="subTitle"/>
          </p:nvPr>
        </p:nvSpPr>
        <p:spPr>
          <a:xfrm>
            <a:off x="390525" y="3718840"/>
            <a:ext cx="82221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Diego Aliaga</a:t>
            </a:r>
            <a:endParaRPr sz="2400"/>
          </a:p>
          <a:p>
            <a:pPr indent="0" lvl="0" marL="0" rtl="0" algn="l">
              <a:spcBef>
                <a:spcPts val="0"/>
              </a:spcBef>
              <a:spcAft>
                <a:spcPts val="0"/>
              </a:spcAft>
              <a:buNone/>
            </a:pPr>
            <a:r>
              <a:rPr lang="en" sz="2400"/>
              <a:t>Victoria Sinclair</a:t>
            </a:r>
            <a:endParaRPr sz="2400"/>
          </a:p>
          <a:p>
            <a:pPr indent="0" lvl="0" marL="0" rtl="0" algn="l">
              <a:spcBef>
                <a:spcPts val="0"/>
              </a:spcBef>
              <a:spcAft>
                <a:spcPts val="0"/>
              </a:spcAft>
              <a:buNone/>
            </a:pPr>
            <a:r>
              <a:rPr lang="en" sz="2400"/>
              <a:t>Evgeny Kadantsev</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98250" y="21800"/>
            <a:ext cx="8826600" cy="8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WRF output example: 10-m wind speed (vectors)</a:t>
            </a:r>
            <a:endParaRPr sz="2400"/>
          </a:p>
        </p:txBody>
      </p:sp>
      <p:pic>
        <p:nvPicPr>
          <p:cNvPr id="126" name="Google Shape;126;p22"/>
          <p:cNvPicPr preferRelativeResize="0"/>
          <p:nvPr/>
        </p:nvPicPr>
        <p:blipFill>
          <a:blip r:embed="rId3">
            <a:alphaModFix/>
          </a:blip>
          <a:stretch>
            <a:fillRect/>
          </a:stretch>
        </p:blipFill>
        <p:spPr>
          <a:xfrm>
            <a:off x="547300" y="1017550"/>
            <a:ext cx="8049396" cy="5727700"/>
          </a:xfrm>
          <a:prstGeom prst="rect">
            <a:avLst/>
          </a:prstGeom>
          <a:noFill/>
          <a:ln>
            <a:noFill/>
          </a:ln>
        </p:spPr>
      </p:pic>
      <p:sp>
        <p:nvSpPr>
          <p:cNvPr id="127" name="Google Shape;127;p22"/>
          <p:cNvSpPr txBox="1"/>
          <p:nvPr/>
        </p:nvSpPr>
        <p:spPr>
          <a:xfrm>
            <a:off x="298275" y="2828925"/>
            <a:ext cx="8859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Lake Titicaca</a:t>
            </a:r>
            <a:endParaRPr>
              <a:latin typeface="Roboto"/>
              <a:ea typeface="Roboto"/>
              <a:cs typeface="Roboto"/>
              <a:sym typeface="Roboto"/>
            </a:endParaRPr>
          </a:p>
        </p:txBody>
      </p:sp>
      <p:cxnSp>
        <p:nvCxnSpPr>
          <p:cNvPr id="128" name="Google Shape;128;p22"/>
          <p:cNvCxnSpPr/>
          <p:nvPr/>
        </p:nvCxnSpPr>
        <p:spPr>
          <a:xfrm>
            <a:off x="1184175" y="3116625"/>
            <a:ext cx="5112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98250" y="21800"/>
            <a:ext cx="8826600" cy="8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of WRF output: Turbulent Kinetic Energy (TKE) and BL depth</a:t>
            </a:r>
            <a:endParaRPr/>
          </a:p>
        </p:txBody>
      </p:sp>
      <p:sp>
        <p:nvSpPr>
          <p:cNvPr id="134" name="Google Shape;134;p23"/>
          <p:cNvSpPr txBox="1"/>
          <p:nvPr>
            <p:ph idx="4294967295" type="body"/>
          </p:nvPr>
        </p:nvSpPr>
        <p:spPr>
          <a:xfrm>
            <a:off x="45100" y="6242050"/>
            <a:ext cx="7613100" cy="4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Cross section of TKE and BL depth from La Paz to Chacaltaya.</a:t>
            </a:r>
            <a:endParaRPr/>
          </a:p>
        </p:txBody>
      </p:sp>
      <p:pic>
        <p:nvPicPr>
          <p:cNvPr id="135" name="Google Shape;135;p23"/>
          <p:cNvPicPr preferRelativeResize="0"/>
          <p:nvPr/>
        </p:nvPicPr>
        <p:blipFill rotWithShape="1">
          <a:blip r:embed="rId3">
            <a:alphaModFix/>
          </a:blip>
          <a:srcRect b="0" l="5870" r="-5870" t="0"/>
          <a:stretch/>
        </p:blipFill>
        <p:spPr>
          <a:xfrm>
            <a:off x="45112" y="908475"/>
            <a:ext cx="6524818" cy="4126651"/>
          </a:xfrm>
          <a:prstGeom prst="rect">
            <a:avLst/>
          </a:prstGeom>
          <a:noFill/>
          <a:ln>
            <a:noFill/>
          </a:ln>
        </p:spPr>
      </p:pic>
      <p:pic>
        <p:nvPicPr>
          <p:cNvPr id="136" name="Google Shape;136;p23"/>
          <p:cNvPicPr preferRelativeResize="0"/>
          <p:nvPr/>
        </p:nvPicPr>
        <p:blipFill>
          <a:blip r:embed="rId4">
            <a:alphaModFix/>
          </a:blip>
          <a:stretch>
            <a:fillRect/>
          </a:stretch>
        </p:blipFill>
        <p:spPr>
          <a:xfrm>
            <a:off x="5838829" y="908475"/>
            <a:ext cx="3429628" cy="27076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98250" y="21800"/>
            <a:ext cx="8826600" cy="8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of WRF output: Turbulent Kinetic Energy (TKE) and BL depth</a:t>
            </a:r>
            <a:endParaRPr/>
          </a:p>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106000" y="737275"/>
            <a:ext cx="8811101" cy="62701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98250" y="21800"/>
            <a:ext cx="8826600" cy="8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FLEXPART output - one example from one release</a:t>
            </a:r>
            <a:endParaRPr/>
          </a:p>
        </p:txBody>
      </p:sp>
      <p:sp>
        <p:nvSpPr>
          <p:cNvPr id="148" name="Google Shape;148;p25"/>
          <p:cNvSpPr txBox="1"/>
          <p:nvPr>
            <p:ph idx="4294967295" type="body"/>
          </p:nvPr>
        </p:nvSpPr>
        <p:spPr>
          <a:xfrm>
            <a:off x="471900" y="1168975"/>
            <a:ext cx="2489400" cy="50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96 hour backward run starting at CHC.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Lower Center: height above ground [m]</a:t>
            </a:r>
            <a:endParaRPr/>
          </a:p>
          <a:p>
            <a:pPr indent="-342900" lvl="0" marL="457200" rtl="0" algn="l">
              <a:spcBef>
                <a:spcPts val="0"/>
              </a:spcBef>
              <a:spcAft>
                <a:spcPts val="0"/>
              </a:spcAft>
              <a:buSzPts val="1800"/>
              <a:buChar char="●"/>
            </a:pPr>
            <a:r>
              <a:rPr lang="en"/>
              <a:t>Logarithmic scale!</a:t>
            </a:r>
            <a:endParaRPr/>
          </a:p>
          <a:p>
            <a:pPr indent="0" lvl="0" marL="0" rtl="0" algn="l">
              <a:spcBef>
                <a:spcPts val="1600"/>
              </a:spcBef>
              <a:spcAft>
                <a:spcPts val="1600"/>
              </a:spcAft>
              <a:buNone/>
            </a:pPr>
            <a:r>
              <a:t/>
            </a:r>
            <a:endParaRPr/>
          </a:p>
        </p:txBody>
      </p:sp>
      <p:pic>
        <p:nvPicPr>
          <p:cNvPr id="149" name="Google Shape;149;p25"/>
          <p:cNvPicPr preferRelativeResize="0"/>
          <p:nvPr/>
        </p:nvPicPr>
        <p:blipFill>
          <a:blip r:embed="rId3">
            <a:alphaModFix/>
          </a:blip>
          <a:stretch>
            <a:fillRect/>
          </a:stretch>
        </p:blipFill>
        <p:spPr>
          <a:xfrm>
            <a:off x="3097050" y="855100"/>
            <a:ext cx="5926700" cy="5926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Planned </a:t>
            </a:r>
            <a:r>
              <a:rPr lang="en"/>
              <a:t>diagnostics</a:t>
            </a:r>
            <a:r>
              <a:rPr lang="en"/>
              <a:t> to share with others</a:t>
            </a:r>
            <a:endParaRPr/>
          </a:p>
        </p:txBody>
      </p:sp>
      <p:sp>
        <p:nvSpPr>
          <p:cNvPr id="155" name="Google Shape;155;p26"/>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Animations of particles spreading out look really nice but are not easy to quantify, use in other studies</a:t>
            </a:r>
            <a:endParaRPr/>
          </a:p>
          <a:p>
            <a:pPr indent="-342900" lvl="0" marL="457200" rtl="0" algn="l">
              <a:spcBef>
                <a:spcPts val="0"/>
              </a:spcBef>
              <a:spcAft>
                <a:spcPts val="0"/>
              </a:spcAft>
              <a:buSzPts val="1800"/>
              <a:buChar char="●"/>
            </a:pPr>
            <a:r>
              <a:rPr lang="en"/>
              <a:t>Plan to use a similar analysis method to that used before with Hysplit </a:t>
            </a:r>
            <a:r>
              <a:rPr lang="en"/>
              <a:t>trajectories</a:t>
            </a:r>
            <a:endParaRPr/>
          </a:p>
          <a:p>
            <a:pPr indent="-317500" lvl="1" marL="914400" rtl="0" algn="l">
              <a:spcBef>
                <a:spcPts val="0"/>
              </a:spcBef>
              <a:spcAft>
                <a:spcPts val="0"/>
              </a:spcAft>
              <a:buSzPts val="1400"/>
              <a:buChar char="○"/>
            </a:pPr>
            <a:r>
              <a:rPr lang="en"/>
              <a:t>Interpolate FLEXPART to a polar grid centered on CHC</a:t>
            </a:r>
            <a:endParaRPr/>
          </a:p>
          <a:p>
            <a:pPr indent="-317500" lvl="1" marL="914400" rtl="0" algn="l">
              <a:spcBef>
                <a:spcPts val="0"/>
              </a:spcBef>
              <a:spcAft>
                <a:spcPts val="0"/>
              </a:spcAft>
              <a:buSzPts val="1400"/>
              <a:buChar char="○"/>
            </a:pPr>
            <a:r>
              <a:rPr lang="en"/>
              <a:t>Use the 96 hour integrated response time </a:t>
            </a:r>
            <a:endParaRPr/>
          </a:p>
          <a:p>
            <a:pPr indent="-317500" lvl="1" marL="914400" rtl="0" algn="l">
              <a:spcBef>
                <a:spcPts val="0"/>
              </a:spcBef>
              <a:spcAft>
                <a:spcPts val="0"/>
              </a:spcAft>
              <a:buSzPts val="1400"/>
              <a:buChar char="○"/>
            </a:pPr>
            <a:r>
              <a:rPr lang="en"/>
              <a:t>Apply automated clustering</a:t>
            </a:r>
            <a:endParaRPr/>
          </a:p>
          <a:p>
            <a:pPr indent="-342900" lvl="0" marL="457200" rtl="0" algn="l">
              <a:spcBef>
                <a:spcPts val="0"/>
              </a:spcBef>
              <a:spcAft>
                <a:spcPts val="0"/>
              </a:spcAft>
              <a:buSzPts val="1800"/>
              <a:buChar char="●"/>
            </a:pPr>
            <a:r>
              <a:rPr lang="en"/>
              <a:t>Once the 6 month analysis is done. Final clusters areas + time series of influence will be shared. </a:t>
            </a:r>
            <a:endParaRPr/>
          </a:p>
          <a:p>
            <a:pPr indent="-342900" lvl="0" marL="457200" rtl="0" algn="l">
              <a:spcBef>
                <a:spcPts val="0"/>
              </a:spcBef>
              <a:spcAft>
                <a:spcPts val="0"/>
              </a:spcAft>
              <a:buSzPts val="1800"/>
              <a:buChar char="●"/>
            </a:pPr>
            <a:r>
              <a:rPr lang="en"/>
              <a:t>Special case studies can also be done for particular time periods.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Analysis on FLEXPART output</a:t>
            </a:r>
            <a:endParaRPr/>
          </a:p>
        </p:txBody>
      </p:sp>
      <p:sp>
        <p:nvSpPr>
          <p:cNvPr id="161" name="Google Shape;161;p27"/>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General picture: </a:t>
            </a:r>
            <a:endParaRPr/>
          </a:p>
          <a:p>
            <a:pPr indent="-304800" lvl="1" marL="914400" rtl="0" algn="l">
              <a:spcBef>
                <a:spcPts val="0"/>
              </a:spcBef>
              <a:spcAft>
                <a:spcPts val="0"/>
              </a:spcAft>
              <a:buSzPts val="1200"/>
              <a:buChar char="-"/>
            </a:pPr>
            <a:r>
              <a:rPr lang="en"/>
              <a:t>4 clusters</a:t>
            </a:r>
            <a:endParaRPr/>
          </a:p>
        </p:txBody>
      </p:sp>
      <p:pic>
        <p:nvPicPr>
          <p:cNvPr id="162" name="Google Shape;162;p27"/>
          <p:cNvPicPr preferRelativeResize="0"/>
          <p:nvPr/>
        </p:nvPicPr>
        <p:blipFill>
          <a:blip r:embed="rId3">
            <a:alphaModFix/>
          </a:blip>
          <a:stretch>
            <a:fillRect/>
          </a:stretch>
        </p:blipFill>
        <p:spPr>
          <a:xfrm>
            <a:off x="5183150" y="1725800"/>
            <a:ext cx="3738124" cy="1729573"/>
          </a:xfrm>
          <a:prstGeom prst="rect">
            <a:avLst/>
          </a:prstGeom>
          <a:noFill/>
          <a:ln>
            <a:noFill/>
          </a:ln>
        </p:spPr>
      </p:pic>
      <p:pic>
        <p:nvPicPr>
          <p:cNvPr id="163" name="Google Shape;163;p27"/>
          <p:cNvPicPr preferRelativeResize="0"/>
          <p:nvPr/>
        </p:nvPicPr>
        <p:blipFill>
          <a:blip r:embed="rId4">
            <a:alphaModFix/>
          </a:blip>
          <a:stretch>
            <a:fillRect/>
          </a:stretch>
        </p:blipFill>
        <p:spPr>
          <a:xfrm>
            <a:off x="5111007" y="-76201"/>
            <a:ext cx="3962656" cy="1846725"/>
          </a:xfrm>
          <a:prstGeom prst="rect">
            <a:avLst/>
          </a:prstGeom>
          <a:noFill/>
          <a:ln>
            <a:noFill/>
          </a:ln>
        </p:spPr>
      </p:pic>
      <p:pic>
        <p:nvPicPr>
          <p:cNvPr id="164" name="Google Shape;164;p27"/>
          <p:cNvPicPr preferRelativeResize="0"/>
          <p:nvPr/>
        </p:nvPicPr>
        <p:blipFill>
          <a:blip r:embed="rId5">
            <a:alphaModFix/>
          </a:blip>
          <a:stretch>
            <a:fillRect/>
          </a:stretch>
        </p:blipFill>
        <p:spPr>
          <a:xfrm>
            <a:off x="5289524" y="5118125"/>
            <a:ext cx="3453203" cy="1729575"/>
          </a:xfrm>
          <a:prstGeom prst="rect">
            <a:avLst/>
          </a:prstGeom>
          <a:noFill/>
          <a:ln>
            <a:noFill/>
          </a:ln>
        </p:spPr>
      </p:pic>
      <p:pic>
        <p:nvPicPr>
          <p:cNvPr id="165" name="Google Shape;165;p27"/>
          <p:cNvPicPr preferRelativeResize="0"/>
          <p:nvPr/>
        </p:nvPicPr>
        <p:blipFill>
          <a:blip r:embed="rId6">
            <a:alphaModFix/>
          </a:blip>
          <a:stretch>
            <a:fillRect/>
          </a:stretch>
        </p:blipFill>
        <p:spPr>
          <a:xfrm>
            <a:off x="5289637" y="3486850"/>
            <a:ext cx="3452999" cy="1675992"/>
          </a:xfrm>
          <a:prstGeom prst="rect">
            <a:avLst/>
          </a:prstGeom>
          <a:noFill/>
          <a:ln>
            <a:noFill/>
          </a:ln>
        </p:spPr>
      </p:pic>
      <p:pic>
        <p:nvPicPr>
          <p:cNvPr id="166" name="Google Shape;166;p27"/>
          <p:cNvPicPr preferRelativeResize="0"/>
          <p:nvPr/>
        </p:nvPicPr>
        <p:blipFill>
          <a:blip r:embed="rId7">
            <a:alphaModFix/>
          </a:blip>
          <a:stretch>
            <a:fillRect/>
          </a:stretch>
        </p:blipFill>
        <p:spPr>
          <a:xfrm>
            <a:off x="76199" y="2490998"/>
            <a:ext cx="5155700" cy="3238374"/>
          </a:xfrm>
          <a:prstGeom prst="rect">
            <a:avLst/>
          </a:prstGeom>
          <a:noFill/>
          <a:ln>
            <a:noFill/>
          </a:ln>
        </p:spPr>
      </p:pic>
      <p:sp>
        <p:nvSpPr>
          <p:cNvPr id="167" name="Google Shape;167;p27"/>
          <p:cNvSpPr txBox="1"/>
          <p:nvPr/>
        </p:nvSpPr>
        <p:spPr>
          <a:xfrm>
            <a:off x="194825" y="5792075"/>
            <a:ext cx="4773300" cy="89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More info at: </a:t>
            </a:r>
            <a:r>
              <a:rPr lang="en" sz="1100" u="sng">
                <a:solidFill>
                  <a:schemeClr val="hlink"/>
                </a:solidFill>
                <a:hlinkClick r:id="rId8"/>
              </a:rPr>
              <a:t>https://github.com/daliagachc/flexpart_management/blob/master/flexpart_management/notebooks/run_2019-06-10_11-10-03_/flex_output_4%20clusters.ipynb</a:t>
            </a:r>
            <a:endParaRPr>
              <a:latin typeface="Roboto"/>
              <a:ea typeface="Roboto"/>
              <a:cs typeface="Roboto"/>
              <a:sym typeface="Roboto"/>
            </a:endParaRPr>
          </a:p>
        </p:txBody>
      </p:sp>
      <p:sp>
        <p:nvSpPr>
          <p:cNvPr id="168" name="Google Shape;168;p27"/>
          <p:cNvSpPr txBox="1"/>
          <p:nvPr/>
        </p:nvSpPr>
        <p:spPr>
          <a:xfrm>
            <a:off x="3577400" y="1352550"/>
            <a:ext cx="1533600" cy="7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Note different colour scales on the right</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Analysis on FLEXPART output</a:t>
            </a:r>
            <a:endParaRPr/>
          </a:p>
        </p:txBody>
      </p:sp>
      <p:sp>
        <p:nvSpPr>
          <p:cNvPr id="174" name="Google Shape;174;p28"/>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Detailed </a:t>
            </a:r>
            <a:r>
              <a:rPr lang="en"/>
              <a:t> picture: </a:t>
            </a:r>
            <a:endParaRPr/>
          </a:p>
          <a:p>
            <a:pPr indent="-304800" lvl="1" marL="914400" rtl="0" algn="l">
              <a:spcBef>
                <a:spcPts val="0"/>
              </a:spcBef>
              <a:spcAft>
                <a:spcPts val="0"/>
              </a:spcAft>
              <a:buSzPts val="1200"/>
              <a:buChar char="-"/>
            </a:pPr>
            <a:r>
              <a:rPr lang="en"/>
              <a:t>15 clusters</a:t>
            </a:r>
            <a:endParaRPr/>
          </a:p>
        </p:txBody>
      </p:sp>
      <p:pic>
        <p:nvPicPr>
          <p:cNvPr id="175" name="Google Shape;175;p28"/>
          <p:cNvPicPr preferRelativeResize="0"/>
          <p:nvPr/>
        </p:nvPicPr>
        <p:blipFill>
          <a:blip r:embed="rId3">
            <a:alphaModFix/>
          </a:blip>
          <a:stretch>
            <a:fillRect/>
          </a:stretch>
        </p:blipFill>
        <p:spPr>
          <a:xfrm>
            <a:off x="3338875" y="146517"/>
            <a:ext cx="5805125" cy="3755480"/>
          </a:xfrm>
          <a:prstGeom prst="rect">
            <a:avLst/>
          </a:prstGeom>
          <a:noFill/>
          <a:ln>
            <a:noFill/>
          </a:ln>
        </p:spPr>
      </p:pic>
      <p:sp>
        <p:nvSpPr>
          <p:cNvPr id="176" name="Google Shape;176;p28"/>
          <p:cNvSpPr txBox="1"/>
          <p:nvPr/>
        </p:nvSpPr>
        <p:spPr>
          <a:xfrm>
            <a:off x="194825" y="5792075"/>
            <a:ext cx="4773300" cy="89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More info at: </a:t>
            </a:r>
            <a:r>
              <a:rPr lang="en" sz="1100" u="sng">
                <a:solidFill>
                  <a:schemeClr val="hlink"/>
                </a:solidFill>
                <a:hlinkClick r:id="rId4"/>
              </a:rPr>
              <a:t>https://github.com/daliagachc/flexpart_management/blob/master/flexpart_management/notebooks/run_2019-06-10_11-10-03_/flex_output_15_clusters.ipynb</a:t>
            </a:r>
            <a:endParaRPr>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Analysis on FLEXPART output</a:t>
            </a:r>
            <a:endParaRPr/>
          </a:p>
        </p:txBody>
      </p:sp>
      <p:sp>
        <p:nvSpPr>
          <p:cNvPr id="182" name="Google Shape;182;p29"/>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lt1"/>
              </a:buClr>
              <a:buSzPts val="1200"/>
              <a:buFont typeface="Roboto"/>
              <a:buChar char="-"/>
            </a:pPr>
            <a:r>
              <a:rPr lang="en"/>
              <a:t>La Paz Cluster (from 15 clusters)</a:t>
            </a:r>
            <a:endParaRPr/>
          </a:p>
        </p:txBody>
      </p:sp>
      <p:sp>
        <p:nvSpPr>
          <p:cNvPr id="183" name="Google Shape;183;p29"/>
          <p:cNvSpPr txBox="1"/>
          <p:nvPr/>
        </p:nvSpPr>
        <p:spPr>
          <a:xfrm>
            <a:off x="194825" y="5792075"/>
            <a:ext cx="4773300" cy="89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More info at: </a:t>
            </a:r>
            <a:r>
              <a:rPr lang="en" sz="1100" u="sng">
                <a:solidFill>
                  <a:schemeClr val="hlink"/>
                </a:solidFill>
                <a:hlinkClick r:id="rId3"/>
              </a:rPr>
              <a:t>https://github.com/daliagachc/flexpart_management/blob/master/flexpart_management/notebooks/run_2019-06-10_11-10-03_/lapaz_cluster_15.ipynb</a:t>
            </a:r>
            <a:endParaRPr>
              <a:latin typeface="Roboto"/>
              <a:ea typeface="Roboto"/>
              <a:cs typeface="Roboto"/>
              <a:sym typeface="Roboto"/>
            </a:endParaRPr>
          </a:p>
          <a:p>
            <a:pPr indent="0" lvl="0" marL="0" rtl="0" algn="l">
              <a:spcBef>
                <a:spcPts val="0"/>
              </a:spcBef>
              <a:spcAft>
                <a:spcPts val="0"/>
              </a:spcAft>
              <a:buNone/>
            </a:pPr>
            <a:r>
              <a:t/>
            </a:r>
            <a:endParaRPr sz="1100"/>
          </a:p>
        </p:txBody>
      </p:sp>
      <p:pic>
        <p:nvPicPr>
          <p:cNvPr id="184" name="Google Shape;184;p29"/>
          <p:cNvPicPr preferRelativeResize="0"/>
          <p:nvPr/>
        </p:nvPicPr>
        <p:blipFill>
          <a:blip r:embed="rId4">
            <a:alphaModFix/>
          </a:blip>
          <a:stretch>
            <a:fillRect/>
          </a:stretch>
        </p:blipFill>
        <p:spPr>
          <a:xfrm>
            <a:off x="4004778" y="113450"/>
            <a:ext cx="4567576" cy="5487274"/>
          </a:xfrm>
          <a:prstGeom prst="rect">
            <a:avLst/>
          </a:prstGeom>
          <a:noFill/>
          <a:ln>
            <a:noFill/>
          </a:ln>
        </p:spPr>
      </p:pic>
      <p:pic>
        <p:nvPicPr>
          <p:cNvPr id="185" name="Google Shape;185;p29"/>
          <p:cNvPicPr preferRelativeResize="0"/>
          <p:nvPr/>
        </p:nvPicPr>
        <p:blipFill>
          <a:blip r:embed="rId5">
            <a:alphaModFix/>
          </a:blip>
          <a:stretch>
            <a:fillRect/>
          </a:stretch>
        </p:blipFill>
        <p:spPr>
          <a:xfrm>
            <a:off x="56513" y="2938688"/>
            <a:ext cx="4257675" cy="271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Analysis on FLEXPART output</a:t>
            </a:r>
            <a:endParaRPr/>
          </a:p>
        </p:txBody>
      </p:sp>
      <p:sp>
        <p:nvSpPr>
          <p:cNvPr id="191" name="Google Shape;191;p30"/>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a:p>
          <a:p>
            <a:pPr indent="-304800" lvl="0" marL="457200" marR="0" rtl="0" algn="l">
              <a:lnSpc>
                <a:spcPct val="115000"/>
              </a:lnSpc>
              <a:spcBef>
                <a:spcPts val="1600"/>
              </a:spcBef>
              <a:spcAft>
                <a:spcPts val="0"/>
              </a:spcAft>
              <a:buSzPts val="1200"/>
              <a:buChar char="-"/>
            </a:pPr>
            <a:r>
              <a:rPr lang="en"/>
              <a:t>Comparison abs670  at CHC (~bc from MAAP) to La Paz Cluster</a:t>
            </a:r>
            <a:endParaRPr/>
          </a:p>
          <a:p>
            <a:pPr indent="-304800" lvl="0" marL="457200" marR="0" rtl="0" algn="l">
              <a:lnSpc>
                <a:spcPct val="115000"/>
              </a:lnSpc>
              <a:spcBef>
                <a:spcPts val="0"/>
              </a:spcBef>
              <a:spcAft>
                <a:spcPts val="0"/>
              </a:spcAft>
              <a:buSzPts val="1200"/>
              <a:buChar char="-"/>
            </a:pPr>
            <a:r>
              <a:rPr lang="en"/>
              <a:t>Double peak in BC due to rush hour in La Paz</a:t>
            </a:r>
            <a:endParaRPr/>
          </a:p>
          <a:p>
            <a:pPr indent="0" lvl="0" marL="457200" marR="0" rtl="0" algn="l">
              <a:lnSpc>
                <a:spcPct val="115000"/>
              </a:lnSpc>
              <a:spcBef>
                <a:spcPts val="1600"/>
              </a:spcBef>
              <a:spcAft>
                <a:spcPts val="1600"/>
              </a:spcAft>
              <a:buNone/>
            </a:pPr>
            <a:r>
              <a:t/>
            </a:r>
            <a:endParaRPr/>
          </a:p>
        </p:txBody>
      </p:sp>
      <p:sp>
        <p:nvSpPr>
          <p:cNvPr id="192" name="Google Shape;192;p30"/>
          <p:cNvSpPr txBox="1"/>
          <p:nvPr/>
        </p:nvSpPr>
        <p:spPr>
          <a:xfrm>
            <a:off x="194825" y="5792075"/>
            <a:ext cx="4773300" cy="89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More info at: </a:t>
            </a:r>
            <a:r>
              <a:rPr lang="en" sz="1100" u="sng">
                <a:solidFill>
                  <a:schemeClr val="hlink"/>
                </a:solidFill>
                <a:hlinkClick r:id="rId3"/>
              </a:rPr>
              <a:t>https://github.com/daliagachc/flexpart_management/blob/master/flexpart_management/notebooks/run_2019-06-10_11-10-03_/lapaz_cluster_15.ipynb</a:t>
            </a:r>
            <a:endParaRPr>
              <a:latin typeface="Roboto"/>
              <a:ea typeface="Roboto"/>
              <a:cs typeface="Roboto"/>
              <a:sym typeface="Roboto"/>
            </a:endParaRPr>
          </a:p>
          <a:p>
            <a:pPr indent="0" lvl="0" marL="0" rtl="0" algn="l">
              <a:spcBef>
                <a:spcPts val="0"/>
              </a:spcBef>
              <a:spcAft>
                <a:spcPts val="0"/>
              </a:spcAft>
              <a:buNone/>
            </a:pPr>
            <a:r>
              <a:t/>
            </a:r>
            <a:endParaRPr sz="1100"/>
          </a:p>
        </p:txBody>
      </p:sp>
      <p:pic>
        <p:nvPicPr>
          <p:cNvPr id="193" name="Google Shape;193;p30"/>
          <p:cNvPicPr preferRelativeResize="0"/>
          <p:nvPr/>
        </p:nvPicPr>
        <p:blipFill rotWithShape="1">
          <a:blip r:embed="rId4">
            <a:alphaModFix/>
          </a:blip>
          <a:srcRect b="62301" l="0" r="0" t="0"/>
          <a:stretch/>
        </p:blipFill>
        <p:spPr>
          <a:xfrm>
            <a:off x="4004775" y="113450"/>
            <a:ext cx="4567576" cy="2068649"/>
          </a:xfrm>
          <a:prstGeom prst="rect">
            <a:avLst/>
          </a:prstGeom>
          <a:noFill/>
          <a:ln>
            <a:noFill/>
          </a:ln>
        </p:spPr>
      </p:pic>
      <p:grpSp>
        <p:nvGrpSpPr>
          <p:cNvPr id="194" name="Google Shape;194;p30"/>
          <p:cNvGrpSpPr/>
          <p:nvPr/>
        </p:nvGrpSpPr>
        <p:grpSpPr>
          <a:xfrm>
            <a:off x="4960125" y="2364632"/>
            <a:ext cx="3826700" cy="4278668"/>
            <a:chOff x="4960125" y="1831232"/>
            <a:chExt cx="3826700" cy="4278668"/>
          </a:xfrm>
        </p:grpSpPr>
        <p:pic>
          <p:nvPicPr>
            <p:cNvPr id="195" name="Google Shape;195;p30"/>
            <p:cNvPicPr preferRelativeResize="0"/>
            <p:nvPr/>
          </p:nvPicPr>
          <p:blipFill>
            <a:blip r:embed="rId5">
              <a:alphaModFix/>
            </a:blip>
            <a:stretch>
              <a:fillRect/>
            </a:stretch>
          </p:blipFill>
          <p:spPr>
            <a:xfrm>
              <a:off x="4991075" y="1831232"/>
              <a:ext cx="3392896" cy="2168400"/>
            </a:xfrm>
            <a:prstGeom prst="rect">
              <a:avLst/>
            </a:prstGeom>
            <a:noFill/>
            <a:ln>
              <a:noFill/>
            </a:ln>
          </p:spPr>
        </p:pic>
        <p:pic>
          <p:nvPicPr>
            <p:cNvPr id="196" name="Google Shape;196;p30"/>
            <p:cNvPicPr preferRelativeResize="0"/>
            <p:nvPr/>
          </p:nvPicPr>
          <p:blipFill rotWithShape="1">
            <a:blip r:embed="rId6">
              <a:alphaModFix/>
            </a:blip>
            <a:srcRect b="706" l="0" r="0" t="6278"/>
            <a:stretch/>
          </p:blipFill>
          <p:spPr>
            <a:xfrm>
              <a:off x="4960125" y="3819725"/>
              <a:ext cx="3826700" cy="22901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Clustering Analysis on FLEXPART output</a:t>
            </a:r>
            <a:endParaRPr/>
          </a:p>
        </p:txBody>
      </p:sp>
      <p:sp>
        <p:nvSpPr>
          <p:cNvPr id="202" name="Google Shape;202;p31"/>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lt1"/>
              </a:buClr>
              <a:buSzPts val="1200"/>
              <a:buFont typeface="Roboto"/>
              <a:buChar char="-"/>
            </a:pPr>
            <a:r>
              <a:rPr lang="en"/>
              <a:t>Low Lands North </a:t>
            </a:r>
            <a:r>
              <a:rPr lang="en"/>
              <a:t>Cluster (from 15 clusters)</a:t>
            </a:r>
            <a:endParaRPr/>
          </a:p>
        </p:txBody>
      </p:sp>
      <p:sp>
        <p:nvSpPr>
          <p:cNvPr id="203" name="Google Shape;203;p31"/>
          <p:cNvSpPr txBox="1"/>
          <p:nvPr/>
        </p:nvSpPr>
        <p:spPr>
          <a:xfrm>
            <a:off x="194825" y="5792075"/>
            <a:ext cx="4773300" cy="89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More info at: </a:t>
            </a:r>
            <a:r>
              <a:rPr lang="en" sz="1100" u="sng">
                <a:solidFill>
                  <a:schemeClr val="hlink"/>
                </a:solidFill>
                <a:hlinkClick r:id="rId3"/>
              </a:rPr>
              <a:t>https://github.com/daliagachc/flexpart_management/blob/master/flexpart_management/notebooks/run_2019-06-10_11-10-03_/lapaz_cluster_15.ipynb</a:t>
            </a:r>
            <a:endParaRPr>
              <a:latin typeface="Roboto"/>
              <a:ea typeface="Roboto"/>
              <a:cs typeface="Roboto"/>
              <a:sym typeface="Roboto"/>
            </a:endParaRPr>
          </a:p>
          <a:p>
            <a:pPr indent="0" lvl="0" marL="0" rtl="0" algn="l">
              <a:spcBef>
                <a:spcPts val="0"/>
              </a:spcBef>
              <a:spcAft>
                <a:spcPts val="0"/>
              </a:spcAft>
              <a:buNone/>
            </a:pPr>
            <a:r>
              <a:t/>
            </a:r>
            <a:endParaRPr sz="1100"/>
          </a:p>
        </p:txBody>
      </p:sp>
      <p:pic>
        <p:nvPicPr>
          <p:cNvPr id="204" name="Google Shape;204;p31"/>
          <p:cNvPicPr preferRelativeResize="0"/>
          <p:nvPr/>
        </p:nvPicPr>
        <p:blipFill>
          <a:blip r:embed="rId4">
            <a:alphaModFix/>
          </a:blip>
          <a:stretch>
            <a:fillRect/>
          </a:stretch>
        </p:blipFill>
        <p:spPr>
          <a:xfrm>
            <a:off x="4173975" y="171875"/>
            <a:ext cx="4549674" cy="5487276"/>
          </a:xfrm>
          <a:prstGeom prst="rect">
            <a:avLst/>
          </a:prstGeom>
          <a:noFill/>
          <a:ln>
            <a:noFill/>
          </a:ln>
        </p:spPr>
      </p:pic>
      <p:pic>
        <p:nvPicPr>
          <p:cNvPr id="205" name="Google Shape;205;p31"/>
          <p:cNvPicPr preferRelativeResize="0"/>
          <p:nvPr/>
        </p:nvPicPr>
        <p:blipFill>
          <a:blip r:embed="rId5">
            <a:alphaModFix/>
          </a:blip>
          <a:stretch>
            <a:fillRect/>
          </a:stretch>
        </p:blipFill>
        <p:spPr>
          <a:xfrm>
            <a:off x="138100" y="2935000"/>
            <a:ext cx="4152900" cy="272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4" name="Google Shape;74;p14"/>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Understand the Meteorology at CHC </a:t>
            </a:r>
            <a:endParaRPr/>
          </a:p>
          <a:p>
            <a:pPr indent="-342900" lvl="0" marL="457200" rtl="0" algn="l">
              <a:spcBef>
                <a:spcPts val="0"/>
              </a:spcBef>
              <a:spcAft>
                <a:spcPts val="0"/>
              </a:spcAft>
              <a:buSzPts val="1800"/>
              <a:buChar char="-"/>
            </a:pPr>
            <a:r>
              <a:rPr lang="en"/>
              <a:t>Create a dataset that quantifies the source area of air masses arriving at CHC with 1 hourly resolution.</a:t>
            </a:r>
            <a:endParaRPr/>
          </a:p>
          <a:p>
            <a:pPr indent="-317500" lvl="1" marL="914400" rtl="0" algn="l">
              <a:spcBef>
                <a:spcPts val="0"/>
              </a:spcBef>
              <a:spcAft>
                <a:spcPts val="0"/>
              </a:spcAft>
              <a:buSzPts val="1400"/>
              <a:buChar char="-"/>
            </a:pPr>
            <a:r>
              <a:rPr lang="en"/>
              <a:t>Can be used to interpret measurements at CHC </a:t>
            </a:r>
            <a:endParaRPr/>
          </a:p>
          <a:p>
            <a:pPr indent="-342900" lvl="0" marL="457200" rtl="0" algn="l">
              <a:spcBef>
                <a:spcPts val="0"/>
              </a:spcBef>
              <a:spcAft>
                <a:spcPts val="0"/>
              </a:spcAft>
              <a:buSzPts val="1800"/>
              <a:buChar char="-"/>
            </a:pPr>
            <a:r>
              <a:rPr lang="en"/>
              <a:t>Quantify the influence of La Paz on CHC </a:t>
            </a:r>
            <a:endParaRPr/>
          </a:p>
          <a:p>
            <a:pPr indent="-342900" lvl="0" marL="457200" rtl="0" algn="l">
              <a:spcBef>
                <a:spcPts val="0"/>
              </a:spcBef>
              <a:spcAft>
                <a:spcPts val="0"/>
              </a:spcAft>
              <a:buSzPts val="1800"/>
              <a:buChar char="-"/>
            </a:pPr>
            <a:r>
              <a:rPr lang="en"/>
              <a:t>Quantify the influence of Sabancaya Volcano on CHC </a:t>
            </a:r>
            <a:endParaRPr/>
          </a:p>
          <a:p>
            <a:pPr indent="-342900" lvl="0" marL="457200" rtl="0" algn="l">
              <a:spcBef>
                <a:spcPts val="0"/>
              </a:spcBef>
              <a:spcAft>
                <a:spcPts val="0"/>
              </a:spcAft>
              <a:buSzPts val="1800"/>
              <a:buChar char="-"/>
            </a:pPr>
            <a:r>
              <a:rPr lang="en"/>
              <a:t>Compare results to the previous analysis done with Hysplit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Preliminary Conclusions</a:t>
            </a:r>
            <a:endParaRPr/>
          </a:p>
        </p:txBody>
      </p:sp>
      <p:sp>
        <p:nvSpPr>
          <p:cNvPr id="211" name="Google Shape;211;p32"/>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WRF simulations now provide a reliable estimate of the meteorology</a:t>
            </a:r>
            <a:endParaRPr/>
          </a:p>
          <a:p>
            <a:pPr indent="-317500" lvl="1" marL="914400" rtl="0" algn="l">
              <a:spcBef>
                <a:spcPts val="0"/>
              </a:spcBef>
              <a:spcAft>
                <a:spcPts val="0"/>
              </a:spcAft>
              <a:buSzPts val="1400"/>
              <a:buChar char="○"/>
            </a:pPr>
            <a:r>
              <a:rPr lang="en"/>
              <a:t>Not perfect, some biases at night in stable conditions.</a:t>
            </a:r>
            <a:endParaRPr/>
          </a:p>
          <a:p>
            <a:pPr indent="-342900" lvl="0" marL="457200" rtl="0" algn="l">
              <a:spcBef>
                <a:spcPts val="0"/>
              </a:spcBef>
              <a:spcAft>
                <a:spcPts val="0"/>
              </a:spcAft>
              <a:buSzPts val="1800"/>
              <a:buChar char="●"/>
            </a:pPr>
            <a:r>
              <a:rPr lang="en"/>
              <a:t>The clustering method is effective at reducing the huge data volumes to a user friendly data set.</a:t>
            </a:r>
            <a:endParaRPr/>
          </a:p>
          <a:p>
            <a:pPr indent="-342900" lvl="0" marL="457200" rtl="0" algn="l">
              <a:spcBef>
                <a:spcPts val="0"/>
              </a:spcBef>
              <a:spcAft>
                <a:spcPts val="0"/>
              </a:spcAft>
              <a:buSzPts val="1800"/>
              <a:buChar char="●"/>
            </a:pPr>
            <a:r>
              <a:rPr lang="en"/>
              <a:t>Air arriving at Chacaltaya arrives from all sectors during the 3 month period.</a:t>
            </a:r>
            <a:endParaRPr/>
          </a:p>
          <a:p>
            <a:pPr indent="-342900" lvl="0" marL="457200" rtl="0" algn="l">
              <a:spcBef>
                <a:spcPts val="0"/>
              </a:spcBef>
              <a:spcAft>
                <a:spcPts val="0"/>
              </a:spcAft>
              <a:buSzPts val="1800"/>
              <a:buChar char="●"/>
            </a:pPr>
            <a:r>
              <a:rPr lang="en"/>
              <a:t>Diurnal pattern of air masses arriving from La Paz is resolved and resembles measurements of black carbon.</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Comments</a:t>
            </a:r>
            <a:endParaRPr/>
          </a:p>
        </p:txBody>
      </p:sp>
      <p:sp>
        <p:nvSpPr>
          <p:cNvPr id="217" name="Google Shape;217;p33"/>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Results are preliminary</a:t>
            </a:r>
            <a:r>
              <a:rPr lang="en"/>
              <a:t> - 3 months is a relatively short time. </a:t>
            </a:r>
            <a:endParaRPr/>
          </a:p>
          <a:p>
            <a:pPr indent="-342900" lvl="0" marL="457200" rtl="0" algn="l">
              <a:spcBef>
                <a:spcPts val="0"/>
              </a:spcBef>
              <a:spcAft>
                <a:spcPts val="0"/>
              </a:spcAft>
              <a:buSzPts val="1800"/>
              <a:buChar char="●"/>
            </a:pPr>
            <a:r>
              <a:rPr lang="en"/>
              <a:t>Data available now via github (see links) can be used for initial analysis but you will need to repeat the analysis in ~1 month with the final data set</a:t>
            </a:r>
            <a:endParaRPr/>
          </a:p>
          <a:p>
            <a:pPr indent="-342900" lvl="0" marL="457200" rtl="0" algn="l">
              <a:spcBef>
                <a:spcPts val="0"/>
              </a:spcBef>
              <a:spcAft>
                <a:spcPts val="0"/>
              </a:spcAft>
              <a:buSzPts val="1800"/>
              <a:buChar char="●"/>
            </a:pPr>
            <a:r>
              <a:rPr lang="en"/>
              <a:t>Response function from FLEXPART will be available every hour</a:t>
            </a:r>
            <a:endParaRPr/>
          </a:p>
          <a:p>
            <a:pPr indent="-317500" lvl="1" marL="914400" rtl="0" algn="l">
              <a:spcBef>
                <a:spcPts val="0"/>
              </a:spcBef>
              <a:spcAft>
                <a:spcPts val="0"/>
              </a:spcAft>
              <a:buSzPts val="1400"/>
              <a:buChar char="○"/>
            </a:pPr>
            <a:r>
              <a:rPr lang="en"/>
              <a:t>Contains much more detailed information</a:t>
            </a:r>
            <a:endParaRPr/>
          </a:p>
          <a:p>
            <a:pPr indent="-317500" lvl="1" marL="914400" rtl="0" algn="l">
              <a:spcBef>
                <a:spcPts val="0"/>
              </a:spcBef>
              <a:spcAft>
                <a:spcPts val="0"/>
              </a:spcAft>
              <a:buSzPts val="1400"/>
              <a:buChar char="○"/>
            </a:pPr>
            <a:r>
              <a:rPr lang="en"/>
              <a:t>Useful for case studies.</a:t>
            </a:r>
            <a:endParaRPr/>
          </a:p>
          <a:p>
            <a:pPr indent="-342900" lvl="0" marL="457200" rtl="0" algn="l">
              <a:spcBef>
                <a:spcPts val="0"/>
              </a:spcBef>
              <a:spcAft>
                <a:spcPts val="0"/>
              </a:spcAft>
              <a:buSzPts val="1800"/>
              <a:buChar char="●"/>
            </a:pPr>
            <a:r>
              <a:rPr lang="en"/>
              <a:t>Specific requests for “unique” / specialised data should be directed to Diego via github (add an issue)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plans</a:t>
            </a:r>
            <a:endParaRPr/>
          </a:p>
        </p:txBody>
      </p:sp>
      <p:sp>
        <p:nvSpPr>
          <p:cNvPr id="223" name="Google Shape;223;p34"/>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Clustering needs to be repeated once all WRF simulations are complete</a:t>
            </a:r>
            <a:endParaRPr/>
          </a:p>
          <a:p>
            <a:pPr indent="-317500" lvl="1" marL="914400" rtl="0" algn="l">
              <a:spcBef>
                <a:spcPts val="0"/>
              </a:spcBef>
              <a:spcAft>
                <a:spcPts val="0"/>
              </a:spcAft>
              <a:buSzPts val="1400"/>
              <a:buChar char="○"/>
            </a:pPr>
            <a:r>
              <a:rPr lang="en"/>
              <a:t>WRF simulations will finishing running in ~10 days </a:t>
            </a:r>
            <a:endParaRPr/>
          </a:p>
          <a:p>
            <a:pPr indent="-317500" lvl="1" marL="914400" rtl="0" algn="l">
              <a:spcBef>
                <a:spcPts val="0"/>
              </a:spcBef>
              <a:spcAft>
                <a:spcPts val="0"/>
              </a:spcAft>
              <a:buSzPts val="1400"/>
              <a:buChar char="○"/>
            </a:pPr>
            <a:r>
              <a:rPr lang="en"/>
              <a:t>FLEXPART simulations + cluster analysis expected to take ~20 days.</a:t>
            </a:r>
            <a:endParaRPr/>
          </a:p>
          <a:p>
            <a:pPr indent="-342900" lvl="0" marL="457200" rtl="0" algn="l">
              <a:spcBef>
                <a:spcPts val="0"/>
              </a:spcBef>
              <a:spcAft>
                <a:spcPts val="0"/>
              </a:spcAft>
              <a:buSzPts val="1800"/>
              <a:buChar char="●"/>
            </a:pPr>
            <a:r>
              <a:rPr lang="en"/>
              <a:t>Distribute final data set to others when it is ready</a:t>
            </a:r>
            <a:endParaRPr/>
          </a:p>
          <a:p>
            <a:pPr indent="-342900" lvl="0" marL="457200" rtl="0" algn="l">
              <a:spcBef>
                <a:spcPts val="0"/>
              </a:spcBef>
              <a:spcAft>
                <a:spcPts val="0"/>
              </a:spcAft>
              <a:buSzPts val="1800"/>
              <a:buChar char="●"/>
            </a:pPr>
            <a:r>
              <a:rPr lang="en"/>
              <a:t>Start preparing a manuscript which </a:t>
            </a:r>
            <a:endParaRPr/>
          </a:p>
          <a:p>
            <a:pPr indent="-317500" lvl="1" marL="914400" rtl="0" algn="l">
              <a:spcBef>
                <a:spcPts val="0"/>
              </a:spcBef>
              <a:spcAft>
                <a:spcPts val="0"/>
              </a:spcAft>
              <a:buSzPts val="1400"/>
              <a:buChar char="○"/>
            </a:pPr>
            <a:r>
              <a:rPr lang="en"/>
              <a:t>Describes the methodology, diagnostics and data set.</a:t>
            </a:r>
            <a:endParaRPr/>
          </a:p>
          <a:p>
            <a:pPr indent="-317500" lvl="1" marL="914400" rtl="0" algn="l">
              <a:spcBef>
                <a:spcPts val="0"/>
              </a:spcBef>
              <a:spcAft>
                <a:spcPts val="0"/>
              </a:spcAft>
              <a:buSzPts val="1400"/>
              <a:buChar char="○"/>
            </a:pPr>
            <a:r>
              <a:rPr lang="en"/>
              <a:t>Quantifies where air masses arriving at CHC originate from in a horizontal and vertical sense</a:t>
            </a:r>
            <a:endParaRPr/>
          </a:p>
          <a:p>
            <a:pPr indent="-317500" lvl="1" marL="914400" rtl="0" algn="l">
              <a:spcBef>
                <a:spcPts val="0"/>
              </a:spcBef>
              <a:spcAft>
                <a:spcPts val="0"/>
              </a:spcAft>
              <a:buSzPts val="1400"/>
              <a:buChar char="○"/>
            </a:pPr>
            <a:r>
              <a:rPr lang="en"/>
              <a:t>Assesses correlations between source regions and local wind direction</a:t>
            </a:r>
            <a:endParaRPr/>
          </a:p>
          <a:p>
            <a:pPr indent="-342900" lvl="0" marL="457200" rtl="0" algn="l">
              <a:spcBef>
                <a:spcPts val="0"/>
              </a:spcBef>
              <a:spcAft>
                <a:spcPts val="0"/>
              </a:spcAft>
              <a:buSzPts val="1800"/>
              <a:buChar char="●"/>
            </a:pPr>
            <a:r>
              <a:rPr lang="en"/>
              <a:t>Publish the data set / obtain a DOI for the data so it can be cited correctly.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Paper aim</a:t>
            </a:r>
            <a:endParaRPr/>
          </a:p>
        </p:txBody>
      </p:sp>
      <p:sp>
        <p:nvSpPr>
          <p:cNvPr id="229" name="Google Shape;229;p35"/>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Quantify the source regions of air arriving at CHC using both meteorological and surface type clusters and ascertain the relative contribution of boundary layer, shallow convection layer and free tropopshere air.</a:t>
            </a:r>
            <a:endParaRPr/>
          </a:p>
          <a:p>
            <a:pPr indent="0" lvl="0" marL="0" rtl="0" algn="l">
              <a:spcBef>
                <a:spcPts val="1600"/>
              </a:spcBef>
              <a:spcAft>
                <a:spcPts val="0"/>
              </a:spcAft>
              <a:buNone/>
            </a:pPr>
            <a:r>
              <a:rPr b="1" lang="en"/>
              <a:t>Quantify the source regions of air arriving at CHC using surface type clusters and ascertain the relative contribution of boundary layer, shallow convection layer and free tropopshere air. Identify the large-scale synoptic conditions associated with each of these clusters</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Link synoptic patterns to the geographical clusters.</a:t>
            </a:r>
            <a:endParaRPr/>
          </a:p>
          <a:p>
            <a:pPr indent="0" lvl="0" marL="0" rtl="0" algn="l">
              <a:spcBef>
                <a:spcPts val="1600"/>
              </a:spcBef>
              <a:spcAft>
                <a:spcPts val="1600"/>
              </a:spcAft>
              <a:buNone/>
            </a:pPr>
            <a:r>
              <a:rPr lang="en"/>
              <a:t>Role of shifting Hadley Cell, ITCZ</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490250" y="6510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226078" y="477067"/>
            <a:ext cx="2808000" cy="127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of WRF output</a:t>
            </a:r>
            <a:endParaRPr/>
          </a:p>
        </p:txBody>
      </p:sp>
      <p:sp>
        <p:nvSpPr>
          <p:cNvPr id="240" name="Google Shape;240;p37"/>
          <p:cNvSpPr txBox="1"/>
          <p:nvPr>
            <p:ph idx="1" type="body"/>
          </p:nvPr>
        </p:nvSpPr>
        <p:spPr>
          <a:xfrm>
            <a:off x="226075" y="1954400"/>
            <a:ext cx="2808000" cy="42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section of TKE and BL depth from La Paz to Chacaltaya + map of location. +  static plot of TKE from one time when the PBL is deep</a:t>
            </a:r>
            <a:endParaRPr/>
          </a:p>
          <a:p>
            <a:pPr indent="0" lvl="0" marL="0" rtl="0" algn="l">
              <a:spcBef>
                <a:spcPts val="1600"/>
              </a:spcBef>
              <a:spcAft>
                <a:spcPts val="0"/>
              </a:spcAft>
              <a:buNone/>
            </a:pPr>
            <a:r>
              <a:rPr lang="en"/>
              <a:t>TKE = turbulent kinetic energy</a:t>
            </a:r>
            <a:endParaRPr/>
          </a:p>
          <a:p>
            <a:pPr indent="0" lvl="0" marL="0" rtl="0" algn="l">
              <a:spcBef>
                <a:spcPts val="1600"/>
              </a:spcBef>
              <a:spcAft>
                <a:spcPts val="1600"/>
              </a:spcAft>
              <a:buNone/>
            </a:pPr>
            <a:r>
              <a:rPr lang="en"/>
              <a:t>.</a:t>
            </a:r>
            <a:endParaRPr/>
          </a:p>
        </p:txBody>
      </p:sp>
      <p:pic>
        <p:nvPicPr>
          <p:cNvPr id="241" name="Google Shape;241;p37"/>
          <p:cNvPicPr preferRelativeResize="0"/>
          <p:nvPr/>
        </p:nvPicPr>
        <p:blipFill>
          <a:blip r:embed="rId3">
            <a:alphaModFix/>
          </a:blip>
          <a:stretch>
            <a:fillRect/>
          </a:stretch>
        </p:blipFill>
        <p:spPr>
          <a:xfrm>
            <a:off x="4572000" y="3604300"/>
            <a:ext cx="4405551" cy="3134860"/>
          </a:xfrm>
          <a:prstGeom prst="rect">
            <a:avLst/>
          </a:prstGeom>
          <a:noFill/>
          <a:ln>
            <a:noFill/>
          </a:ln>
        </p:spPr>
      </p:pic>
      <p:pic>
        <p:nvPicPr>
          <p:cNvPr id="242" name="Google Shape;242;p37"/>
          <p:cNvPicPr preferRelativeResize="0"/>
          <p:nvPr/>
        </p:nvPicPr>
        <p:blipFill>
          <a:blip r:embed="rId4">
            <a:alphaModFix/>
          </a:blip>
          <a:stretch>
            <a:fillRect/>
          </a:stretch>
        </p:blipFill>
        <p:spPr>
          <a:xfrm>
            <a:off x="167050" y="3604500"/>
            <a:ext cx="4405551" cy="3134450"/>
          </a:xfrm>
          <a:prstGeom prst="rect">
            <a:avLst/>
          </a:prstGeom>
          <a:noFill/>
          <a:ln>
            <a:noFill/>
          </a:ln>
        </p:spPr>
      </p:pic>
      <p:pic>
        <p:nvPicPr>
          <p:cNvPr id="243" name="Google Shape;243;p37"/>
          <p:cNvPicPr preferRelativeResize="0"/>
          <p:nvPr/>
        </p:nvPicPr>
        <p:blipFill>
          <a:blip r:embed="rId5">
            <a:alphaModFix/>
          </a:blip>
          <a:stretch>
            <a:fillRect/>
          </a:stretch>
        </p:blipFill>
        <p:spPr>
          <a:xfrm>
            <a:off x="4078079" y="118425"/>
            <a:ext cx="3429628" cy="27076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Weather Research and Forecasting Model (WRF)</a:t>
            </a:r>
            <a:endParaRPr/>
          </a:p>
        </p:txBody>
      </p:sp>
      <p:sp>
        <p:nvSpPr>
          <p:cNvPr id="80" name="Google Shape;80;p15"/>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Mesoscale numerical weather prediction system</a:t>
            </a:r>
            <a:endParaRPr/>
          </a:p>
          <a:p>
            <a:pPr indent="-342900" lvl="0" marL="457200" rtl="0" algn="l">
              <a:spcBef>
                <a:spcPts val="0"/>
              </a:spcBef>
              <a:spcAft>
                <a:spcPts val="0"/>
              </a:spcAft>
              <a:buSzPts val="1800"/>
              <a:buChar char="●"/>
            </a:pPr>
            <a:r>
              <a:rPr lang="en"/>
              <a:t>Community model developed and maintained by NCAR / NCEP</a:t>
            </a:r>
            <a:endParaRPr/>
          </a:p>
          <a:p>
            <a:pPr indent="-342900" lvl="0" marL="457200" rtl="0" algn="l">
              <a:spcBef>
                <a:spcPts val="0"/>
              </a:spcBef>
              <a:spcAft>
                <a:spcPts val="0"/>
              </a:spcAft>
              <a:buSzPts val="1800"/>
              <a:buChar char="●"/>
            </a:pPr>
            <a:r>
              <a:rPr lang="en"/>
              <a:t>Use by researchers and as an operational forecast model</a:t>
            </a:r>
            <a:endParaRPr/>
          </a:p>
          <a:p>
            <a:pPr indent="-342900" lvl="0" marL="457200" rtl="0" algn="l">
              <a:spcBef>
                <a:spcPts val="0"/>
              </a:spcBef>
              <a:spcAft>
                <a:spcPts val="0"/>
              </a:spcAft>
              <a:buSzPts val="1800"/>
              <a:buChar char="●"/>
            </a:pPr>
            <a:r>
              <a:rPr lang="en"/>
              <a:t>Updates released every ~6 months (current version is 4.0 released in June 2018)</a:t>
            </a:r>
            <a:endParaRPr/>
          </a:p>
          <a:p>
            <a:pPr indent="-342900" lvl="0" marL="457200" rtl="0" algn="l">
              <a:spcBef>
                <a:spcPts val="0"/>
              </a:spcBef>
              <a:spcAft>
                <a:spcPts val="0"/>
              </a:spcAft>
              <a:buSzPts val="1800"/>
              <a:buChar char="●"/>
            </a:pPr>
            <a:r>
              <a:rPr lang="en"/>
              <a:t>Needs boundary / initial conditions from a global model / reanalysis</a:t>
            </a:r>
            <a:endParaRPr/>
          </a:p>
          <a:p>
            <a:pPr indent="-342900" lvl="0" marL="457200" rtl="0" algn="l">
              <a:spcBef>
                <a:spcPts val="0"/>
              </a:spcBef>
              <a:spcAft>
                <a:spcPts val="0"/>
              </a:spcAft>
              <a:buSzPts val="1800"/>
              <a:buChar char="●"/>
            </a:pPr>
            <a:r>
              <a:rPr lang="en"/>
              <a:t>Eulerian model (fixed grid)</a:t>
            </a:r>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Nested domains</a:t>
            </a:r>
            <a:endParaRPr/>
          </a:p>
        </p:txBody>
      </p:sp>
      <p:sp>
        <p:nvSpPr>
          <p:cNvPr id="86" name="Google Shape;86;p16"/>
          <p:cNvSpPr txBox="1"/>
          <p:nvPr>
            <p:ph idx="1" type="body"/>
          </p:nvPr>
        </p:nvSpPr>
        <p:spPr>
          <a:xfrm>
            <a:off x="471900" y="2558775"/>
            <a:ext cx="4100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WRF can be run with multiple nested domains</a:t>
            </a:r>
            <a:endParaRPr/>
          </a:p>
          <a:p>
            <a:pPr indent="-342900" lvl="0" marL="457200" rtl="0" algn="l">
              <a:spcBef>
                <a:spcPts val="0"/>
              </a:spcBef>
              <a:spcAft>
                <a:spcPts val="0"/>
              </a:spcAft>
              <a:buSzPts val="1800"/>
              <a:buChar char="●"/>
            </a:pPr>
            <a:r>
              <a:rPr lang="en"/>
              <a:t>“Dynamical downscaling”</a:t>
            </a:r>
            <a:endParaRPr/>
          </a:p>
          <a:p>
            <a:pPr indent="-342900" lvl="0" marL="457200" rtl="0" algn="l">
              <a:spcBef>
                <a:spcPts val="0"/>
              </a:spcBef>
              <a:spcAft>
                <a:spcPts val="0"/>
              </a:spcAft>
              <a:buSzPts val="1800"/>
              <a:buChar char="●"/>
            </a:pPr>
            <a:r>
              <a:rPr lang="en"/>
              <a:t>The inner domains are smaller and have smaller grid spacing than the outer domains. </a:t>
            </a:r>
            <a:endParaRPr/>
          </a:p>
          <a:p>
            <a:pPr indent="-342900" lvl="0" marL="457200" rtl="0" algn="l">
              <a:spcBef>
                <a:spcPts val="0"/>
              </a:spcBef>
              <a:spcAft>
                <a:spcPts val="0"/>
              </a:spcAft>
              <a:buSzPts val="1800"/>
              <a:buChar char="●"/>
            </a:pPr>
            <a:r>
              <a:rPr lang="en"/>
              <a:t>Need to “step down” gradually from reanalysis resolution.</a:t>
            </a:r>
            <a:endParaRPr/>
          </a:p>
          <a:p>
            <a:pPr indent="-342900" lvl="0" marL="457200" rtl="0" algn="l">
              <a:spcBef>
                <a:spcPts val="0"/>
              </a:spcBef>
              <a:spcAft>
                <a:spcPts val="0"/>
              </a:spcAft>
              <a:buSzPts val="1800"/>
              <a:buChar char="●"/>
            </a:pPr>
            <a:r>
              <a:rPr lang="en"/>
              <a:t>Here we use 4 nests: grid spacing 36 km, 9 km, 3 km, 1 km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5055175" y="2416793"/>
            <a:ext cx="3943257" cy="33930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Nested domains</a:t>
            </a:r>
            <a:endParaRPr/>
          </a:p>
        </p:txBody>
      </p:sp>
      <p:sp>
        <p:nvSpPr>
          <p:cNvPr id="93" name="Google Shape;93;p17"/>
          <p:cNvSpPr txBox="1"/>
          <p:nvPr>
            <p:ph idx="1" type="body"/>
          </p:nvPr>
        </p:nvSpPr>
        <p:spPr>
          <a:xfrm>
            <a:off x="471900" y="2558775"/>
            <a:ext cx="4100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WRF can be run with multiple nested domains</a:t>
            </a:r>
            <a:endParaRPr/>
          </a:p>
          <a:p>
            <a:pPr indent="-342900" lvl="0" marL="457200" rtl="0" algn="l">
              <a:spcBef>
                <a:spcPts val="0"/>
              </a:spcBef>
              <a:spcAft>
                <a:spcPts val="0"/>
              </a:spcAft>
              <a:buSzPts val="1800"/>
              <a:buChar char="●"/>
            </a:pPr>
            <a:r>
              <a:rPr lang="en"/>
              <a:t>“Dynamical downscaling”</a:t>
            </a:r>
            <a:endParaRPr/>
          </a:p>
          <a:p>
            <a:pPr indent="-342900" lvl="0" marL="457200" rtl="0" algn="l">
              <a:spcBef>
                <a:spcPts val="0"/>
              </a:spcBef>
              <a:spcAft>
                <a:spcPts val="0"/>
              </a:spcAft>
              <a:buSzPts val="1800"/>
              <a:buChar char="●"/>
            </a:pPr>
            <a:r>
              <a:rPr lang="en"/>
              <a:t>The inner domains are smaller and have smaller grid spacing than the outer domains. </a:t>
            </a:r>
            <a:endParaRPr/>
          </a:p>
          <a:p>
            <a:pPr indent="-342900" lvl="0" marL="457200" rtl="0" algn="l">
              <a:spcBef>
                <a:spcPts val="0"/>
              </a:spcBef>
              <a:spcAft>
                <a:spcPts val="0"/>
              </a:spcAft>
              <a:buSzPts val="1800"/>
              <a:buChar char="●"/>
            </a:pPr>
            <a:r>
              <a:rPr lang="en"/>
              <a:t>Need to “step down” gradually from reanalysis resolution.</a:t>
            </a:r>
            <a:endParaRPr/>
          </a:p>
          <a:p>
            <a:pPr indent="-342900" lvl="0" marL="457200" rtl="0" algn="l">
              <a:spcBef>
                <a:spcPts val="0"/>
              </a:spcBef>
              <a:spcAft>
                <a:spcPts val="0"/>
              </a:spcAft>
              <a:buSzPts val="1800"/>
              <a:buChar char="●"/>
            </a:pPr>
            <a:r>
              <a:rPr lang="en"/>
              <a:t>Here we use 4 nests: grid spacing 36 km, 9 km, 3 km, 1 km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4" name="Google Shape;94;p17"/>
          <p:cNvPicPr preferRelativeResize="0"/>
          <p:nvPr/>
        </p:nvPicPr>
        <p:blipFill>
          <a:blip r:embed="rId3">
            <a:alphaModFix/>
          </a:blip>
          <a:stretch>
            <a:fillRect/>
          </a:stretch>
        </p:blipFill>
        <p:spPr>
          <a:xfrm>
            <a:off x="4715625" y="2688517"/>
            <a:ext cx="4267200" cy="30360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Lake temperature problems</a:t>
            </a:r>
            <a:endParaRPr/>
          </a:p>
        </p:txBody>
      </p:sp>
      <p:sp>
        <p:nvSpPr>
          <p:cNvPr id="100" name="Google Shape;100;p18"/>
          <p:cNvSpPr txBox="1"/>
          <p:nvPr>
            <p:ph idx="1" type="body"/>
          </p:nvPr>
        </p:nvSpPr>
        <p:spPr>
          <a:xfrm>
            <a:off x="471900" y="2558775"/>
            <a:ext cx="4919400" cy="361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WRF can be set up in many different ways</a:t>
            </a:r>
            <a:endParaRPr/>
          </a:p>
          <a:p>
            <a:pPr indent="-317500" lvl="0" marL="457200" rtl="0" algn="l">
              <a:spcBef>
                <a:spcPts val="0"/>
              </a:spcBef>
              <a:spcAft>
                <a:spcPts val="0"/>
              </a:spcAft>
              <a:buSzPts val="1400"/>
              <a:buChar char="●"/>
            </a:pPr>
            <a:r>
              <a:rPr lang="en"/>
              <a:t>Need to carefully configure the model and check the results are sensible</a:t>
            </a:r>
            <a:endParaRPr/>
          </a:p>
          <a:p>
            <a:pPr indent="-317500" lvl="0" marL="457200" rtl="0" algn="l">
              <a:spcBef>
                <a:spcPts val="0"/>
              </a:spcBef>
              <a:spcAft>
                <a:spcPts val="0"/>
              </a:spcAft>
              <a:buSzPts val="1400"/>
              <a:buChar char="●"/>
            </a:pPr>
            <a:r>
              <a:rPr lang="en"/>
              <a:t>We discovered that the surface temperature of Lake Titicaca was much colder (10°C) in the model than in reality</a:t>
            </a:r>
            <a:endParaRPr/>
          </a:p>
          <a:p>
            <a:pPr indent="-317500" lvl="0" marL="457200" rtl="0" algn="l">
              <a:spcBef>
                <a:spcPts val="0"/>
              </a:spcBef>
              <a:spcAft>
                <a:spcPts val="0"/>
              </a:spcAft>
              <a:buSzPts val="1400"/>
              <a:buChar char="●"/>
            </a:pPr>
            <a:r>
              <a:rPr lang="en"/>
              <a:t>Major problem - causes the wrong stability of the boundary layer above the lake</a:t>
            </a:r>
            <a:endParaRPr/>
          </a:p>
          <a:p>
            <a:pPr indent="-317500" lvl="0" marL="457200" rtl="0" algn="l">
              <a:spcBef>
                <a:spcPts val="0"/>
              </a:spcBef>
              <a:spcAft>
                <a:spcPts val="0"/>
              </a:spcAft>
              <a:buSzPts val="1400"/>
              <a:buChar char="●"/>
            </a:pPr>
            <a:r>
              <a:rPr lang="en"/>
              <a:t>Fixed by forcing the model lake temperature to be the same as the monthly mean observations </a:t>
            </a:r>
            <a:endParaRPr/>
          </a:p>
        </p:txBody>
      </p:sp>
      <p:pic>
        <p:nvPicPr>
          <p:cNvPr id="101" name="Google Shape;101;p18"/>
          <p:cNvPicPr preferRelativeResize="0"/>
          <p:nvPr/>
        </p:nvPicPr>
        <p:blipFill>
          <a:blip r:embed="rId3">
            <a:alphaModFix/>
          </a:blip>
          <a:stretch>
            <a:fillRect/>
          </a:stretch>
        </p:blipFill>
        <p:spPr>
          <a:xfrm>
            <a:off x="6067425" y="2381250"/>
            <a:ext cx="2305050" cy="3676650"/>
          </a:xfrm>
          <a:prstGeom prst="rect">
            <a:avLst/>
          </a:prstGeom>
          <a:noFill/>
          <a:ln>
            <a:noFill/>
          </a:ln>
        </p:spPr>
      </p:pic>
      <p:sp>
        <p:nvSpPr>
          <p:cNvPr id="102" name="Google Shape;102;p18"/>
          <p:cNvSpPr txBox="1"/>
          <p:nvPr/>
        </p:nvSpPr>
        <p:spPr>
          <a:xfrm>
            <a:off x="5819775" y="6115050"/>
            <a:ext cx="3057300" cy="64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lt2"/>
                </a:solidFill>
                <a:latin typeface="Roboto"/>
                <a:ea typeface="Roboto"/>
                <a:cs typeface="Roboto"/>
                <a:sym typeface="Roboto"/>
              </a:rPr>
              <a:t>Pillco Zolá et al., 2019: Modelling Lake Titicaca's daily and monthly evaporation</a:t>
            </a:r>
            <a:endParaRPr sz="1200">
              <a:solidFill>
                <a:schemeClr val="lt2"/>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FLEXPART</a:t>
            </a:r>
            <a:endParaRPr/>
          </a:p>
        </p:txBody>
      </p:sp>
      <p:sp>
        <p:nvSpPr>
          <p:cNvPr id="108" name="Google Shape;108;p19"/>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Lagrangian Dispersion model</a:t>
            </a:r>
            <a:endParaRPr/>
          </a:p>
          <a:p>
            <a:pPr indent="-342900" lvl="0" marL="457200" rtl="0" algn="l">
              <a:spcBef>
                <a:spcPts val="0"/>
              </a:spcBef>
              <a:spcAft>
                <a:spcPts val="0"/>
              </a:spcAft>
              <a:buSzPts val="1800"/>
              <a:buChar char="●"/>
            </a:pPr>
            <a:r>
              <a:rPr lang="en"/>
              <a:t>Can be used in forward or backward mode</a:t>
            </a:r>
            <a:endParaRPr/>
          </a:p>
          <a:p>
            <a:pPr indent="-342900" lvl="0" marL="457200" rtl="0" algn="l">
              <a:spcBef>
                <a:spcPts val="0"/>
              </a:spcBef>
              <a:spcAft>
                <a:spcPts val="0"/>
              </a:spcAft>
              <a:buSzPts val="1800"/>
              <a:buChar char="●"/>
            </a:pPr>
            <a:r>
              <a:rPr lang="en"/>
              <a:t>Calculates the position of thousands of particles as a function of time</a:t>
            </a:r>
            <a:endParaRPr/>
          </a:p>
          <a:p>
            <a:pPr indent="-317500" lvl="1" marL="914400" rtl="0" algn="l">
              <a:spcBef>
                <a:spcPts val="0"/>
              </a:spcBef>
              <a:spcAft>
                <a:spcPts val="0"/>
              </a:spcAft>
              <a:buSzPts val="1400"/>
              <a:buChar char="○"/>
            </a:pPr>
            <a:r>
              <a:rPr lang="en"/>
              <a:t>Gives an estimate of uncertainty / </a:t>
            </a:r>
            <a:r>
              <a:rPr lang="en"/>
              <a:t>variability</a:t>
            </a:r>
            <a:r>
              <a:rPr lang="en"/>
              <a:t> </a:t>
            </a:r>
            <a:endParaRPr/>
          </a:p>
          <a:p>
            <a:pPr indent="-317500" lvl="1" marL="914400" rtl="0" algn="l">
              <a:spcBef>
                <a:spcPts val="0"/>
              </a:spcBef>
              <a:spcAft>
                <a:spcPts val="0"/>
              </a:spcAft>
              <a:buSzPts val="1400"/>
              <a:buChar char="○"/>
            </a:pPr>
            <a:r>
              <a:rPr lang="en"/>
              <a:t>Can also do simple trajectories</a:t>
            </a:r>
            <a:endParaRPr/>
          </a:p>
          <a:p>
            <a:pPr indent="-342900" lvl="0" marL="457200" rtl="0" algn="l">
              <a:spcBef>
                <a:spcPts val="0"/>
              </a:spcBef>
              <a:spcAft>
                <a:spcPts val="0"/>
              </a:spcAft>
              <a:buSzPts val="1800"/>
              <a:buChar char="●"/>
            </a:pPr>
            <a:r>
              <a:rPr lang="en"/>
              <a:t>Temporal and spatial resolution of the input / driving meteorological data is critical. </a:t>
            </a:r>
            <a:endParaRPr/>
          </a:p>
          <a:p>
            <a:pPr indent="-342900" lvl="0" marL="457200" rtl="0" algn="l">
              <a:spcBef>
                <a:spcPts val="0"/>
              </a:spcBef>
              <a:spcAft>
                <a:spcPts val="0"/>
              </a:spcAft>
              <a:buSzPts val="1800"/>
              <a:buChar char="●"/>
            </a:pPr>
            <a:r>
              <a:rPr lang="en"/>
              <a:t>If the input data is at 50 km grid spacing and every 6 hours, FLEXPART can only resolve large-scale features and will not capture winds driven by topography.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 taken here</a:t>
            </a:r>
            <a:endParaRPr/>
          </a:p>
        </p:txBody>
      </p:sp>
      <p:sp>
        <p:nvSpPr>
          <p:cNvPr id="114" name="Google Shape;114;p20"/>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a 6 month WRF simulation</a:t>
            </a:r>
            <a:endParaRPr/>
          </a:p>
          <a:p>
            <a:pPr indent="-342900" lvl="0" marL="457200" rtl="0" algn="l">
              <a:spcBef>
                <a:spcPts val="0"/>
              </a:spcBef>
              <a:spcAft>
                <a:spcPts val="0"/>
              </a:spcAft>
              <a:buSzPts val="1800"/>
              <a:buChar char="●"/>
            </a:pPr>
            <a:r>
              <a:rPr lang="en"/>
              <a:t>To keep it close to reality, we use “nudging” of the outer domain</a:t>
            </a:r>
            <a:endParaRPr/>
          </a:p>
          <a:p>
            <a:pPr indent="-317500" lvl="1" marL="914400" rtl="0" algn="l">
              <a:spcBef>
                <a:spcPts val="0"/>
              </a:spcBef>
              <a:spcAft>
                <a:spcPts val="0"/>
              </a:spcAft>
              <a:buSzPts val="1400"/>
              <a:buChar char="○"/>
            </a:pPr>
            <a:r>
              <a:rPr lang="en"/>
              <a:t>Impact of nuding was studied </a:t>
            </a:r>
            <a:endParaRPr/>
          </a:p>
          <a:p>
            <a:pPr indent="-342900" lvl="0" marL="457200" rtl="0" algn="l">
              <a:spcBef>
                <a:spcPts val="0"/>
              </a:spcBef>
              <a:spcAft>
                <a:spcPts val="0"/>
              </a:spcAft>
              <a:buSzPts val="1800"/>
              <a:buChar char="●"/>
            </a:pPr>
            <a:r>
              <a:rPr lang="en"/>
              <a:t>Output variables in all 4 domains, inner domain data is output most often - every 10 minutes.</a:t>
            </a:r>
            <a:endParaRPr/>
          </a:p>
          <a:p>
            <a:pPr indent="-342900" lvl="0" marL="457200" rtl="0" algn="l">
              <a:spcBef>
                <a:spcPts val="0"/>
              </a:spcBef>
              <a:spcAft>
                <a:spcPts val="0"/>
              </a:spcAft>
              <a:buSzPts val="1800"/>
              <a:buChar char="●"/>
            </a:pPr>
            <a:r>
              <a:rPr b="1" lang="en"/>
              <a:t>Use the WRF output as input to FLEXPART</a:t>
            </a:r>
            <a:endParaRPr b="1"/>
          </a:p>
          <a:p>
            <a:pPr indent="-342900" lvl="0" marL="457200" rtl="0" algn="l">
              <a:spcBef>
                <a:spcPts val="0"/>
              </a:spcBef>
              <a:spcAft>
                <a:spcPts val="0"/>
              </a:spcAft>
              <a:buSzPts val="1800"/>
              <a:buChar char="●"/>
            </a:pPr>
            <a:r>
              <a:rPr lang="en"/>
              <a:t>Do backward simulations every hour from </a:t>
            </a:r>
            <a:r>
              <a:rPr lang="en"/>
              <a:t>Chacaltaya</a:t>
            </a:r>
            <a:endParaRPr/>
          </a:p>
          <a:p>
            <a:pPr indent="-317500" lvl="1" marL="914400" rtl="0" algn="l">
              <a:spcBef>
                <a:spcPts val="0"/>
              </a:spcBef>
              <a:spcAft>
                <a:spcPts val="0"/>
              </a:spcAft>
              <a:buSzPts val="1400"/>
              <a:buChar char="○"/>
            </a:pPr>
            <a:r>
              <a:rPr lang="en"/>
              <a:t>Release height is 10 m</a:t>
            </a:r>
            <a:endParaRPr/>
          </a:p>
          <a:p>
            <a:pPr indent="-317500" lvl="1" marL="914400" rtl="0" algn="l">
              <a:spcBef>
                <a:spcPts val="0"/>
              </a:spcBef>
              <a:spcAft>
                <a:spcPts val="0"/>
              </a:spcAft>
              <a:buSzPts val="1400"/>
              <a:buChar char="○"/>
            </a:pPr>
            <a:r>
              <a:rPr lang="en"/>
              <a:t>Release 20 000 particles</a:t>
            </a:r>
            <a:endParaRPr/>
          </a:p>
          <a:p>
            <a:pPr indent="-317500" lvl="0" marL="457200" marR="0" rtl="0" algn="l">
              <a:lnSpc>
                <a:spcPct val="115000"/>
              </a:lnSpc>
              <a:spcBef>
                <a:spcPts val="0"/>
              </a:spcBef>
              <a:spcAft>
                <a:spcPts val="0"/>
              </a:spcAft>
              <a:buClr>
                <a:schemeClr val="lt2"/>
              </a:buClr>
              <a:buSzPts val="1400"/>
              <a:buFont typeface="Roboto"/>
              <a:buChar char="●"/>
            </a:pPr>
            <a:r>
              <a:rPr lang="en"/>
              <a:t>Particles advected backwards for 96 hours (4 days)</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471900" y="984967"/>
            <a:ext cx="8222100" cy="10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Computational Issues and Current Status</a:t>
            </a:r>
            <a:endParaRPr/>
          </a:p>
        </p:txBody>
      </p:sp>
      <p:sp>
        <p:nvSpPr>
          <p:cNvPr id="120" name="Google Shape;120;p21"/>
          <p:cNvSpPr txBox="1"/>
          <p:nvPr>
            <p:ph idx="1" type="body"/>
          </p:nvPr>
        </p:nvSpPr>
        <p:spPr>
          <a:xfrm>
            <a:off x="471900" y="2558767"/>
            <a:ext cx="8222100" cy="36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WRF simulations are computation expensive</a:t>
            </a:r>
            <a:endParaRPr/>
          </a:p>
          <a:p>
            <a:pPr indent="-342900" lvl="0" marL="457200" rtl="0" algn="l">
              <a:spcBef>
                <a:spcPts val="0"/>
              </a:spcBef>
              <a:spcAft>
                <a:spcPts val="0"/>
              </a:spcAft>
              <a:buSzPts val="1800"/>
              <a:buChar char="●"/>
            </a:pPr>
            <a:r>
              <a:rPr lang="en"/>
              <a:t>CSC computers are very busy / full so jobs need to queue</a:t>
            </a:r>
            <a:endParaRPr/>
          </a:p>
          <a:p>
            <a:pPr indent="-342900" lvl="0" marL="457200" rtl="0" algn="l">
              <a:spcBef>
                <a:spcPts val="0"/>
              </a:spcBef>
              <a:spcAft>
                <a:spcPts val="0"/>
              </a:spcAft>
              <a:buSzPts val="1800"/>
              <a:buChar char="●"/>
            </a:pPr>
            <a:r>
              <a:rPr lang="en"/>
              <a:t>Lots of additional meteorological information will be available though</a:t>
            </a:r>
            <a:endParaRPr/>
          </a:p>
          <a:p>
            <a:pPr indent="-317500" lvl="1" marL="914400" rtl="0" algn="l">
              <a:spcBef>
                <a:spcPts val="0"/>
              </a:spcBef>
              <a:spcAft>
                <a:spcPts val="0"/>
              </a:spcAft>
              <a:buSzPts val="1400"/>
              <a:buChar char="○"/>
            </a:pPr>
            <a:r>
              <a:rPr lang="en"/>
              <a:t>boundary layer depth, surface fluxes, temperature and wind vertical profiles</a:t>
            </a:r>
            <a:endParaRPr/>
          </a:p>
          <a:p>
            <a:pPr indent="-317500" lvl="1" marL="914400" rtl="0" algn="l">
              <a:spcBef>
                <a:spcPts val="0"/>
              </a:spcBef>
              <a:spcAft>
                <a:spcPts val="0"/>
              </a:spcAft>
              <a:buSzPts val="1400"/>
              <a:buChar char="○"/>
            </a:pPr>
            <a:r>
              <a:rPr lang="en"/>
              <a:t>Can be used for many other studies</a:t>
            </a:r>
            <a:endParaRPr/>
          </a:p>
          <a:p>
            <a:pPr indent="-342900" lvl="0" marL="457200" rtl="0" algn="l">
              <a:spcBef>
                <a:spcPts val="0"/>
              </a:spcBef>
              <a:spcAft>
                <a:spcPts val="0"/>
              </a:spcAft>
              <a:buSzPts val="1800"/>
              <a:buChar char="●"/>
            </a:pPr>
            <a:r>
              <a:rPr lang="en"/>
              <a:t>Currently 3 months of WRF simulations are complete</a:t>
            </a:r>
            <a:endParaRPr/>
          </a:p>
          <a:p>
            <a:pPr indent="-342900" lvl="0" marL="457200" rtl="0" algn="l">
              <a:spcBef>
                <a:spcPts val="0"/>
              </a:spcBef>
              <a:spcAft>
                <a:spcPts val="0"/>
              </a:spcAft>
              <a:buSzPts val="1800"/>
              <a:buChar char="●"/>
            </a:pPr>
            <a:r>
              <a:rPr lang="en"/>
              <a:t>FLEXPART simulations are cheaper to run but need to wait until the WRF simulations are ready</a:t>
            </a:r>
            <a:endParaRPr/>
          </a:p>
          <a:p>
            <a:pPr indent="-342900" lvl="0" marL="457200" rtl="0" algn="l">
              <a:spcBef>
                <a:spcPts val="0"/>
              </a:spcBef>
              <a:spcAft>
                <a:spcPts val="0"/>
              </a:spcAft>
              <a:buSzPts val="1800"/>
              <a:buChar char="●"/>
            </a:pPr>
            <a:r>
              <a:rPr lang="en"/>
              <a:t>Currently 3 month FLEXPART simulations are ready.</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Preliminary results</a:t>
            </a:r>
            <a:r>
              <a:rPr lang="en"/>
              <a:t> based on 3 months are now presented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